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9566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82bf2270009e0857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df=ce8b92b7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万有引力与重力的关系（考虑自转）</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97391420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万有引力与重力的关系（忽略自转）</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5_1#1786bb7e5?vop=1&amp;pid=97391420d&amp;color=0,0,0&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2024年5月3日，嫦娥六号探测器由长征五号遥八运载火箭在中国文昌航天发射场成功发射</a:t>
                </a:r>
                <a:r>
                  <a:rPr lang="en-US" altLang="zh-CN" sz="1800" b="0" i="0">
                    <a:solidFill>
                      <a:srgbClr val="000000"/>
                    </a:solidFill>
                    <a:latin typeface="微软雅黑" pitchFamily="34" charset="0"/>
                    <a:ea typeface="微软雅黑" pitchFamily="34" charset="-122"/>
                    <a:cs typeface="微软雅黑" pitchFamily="34" charset="-120"/>
                  </a:rPr>
                  <a:t>，自此开启</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世界首次月球背面采样返回之旅</a:t>
                </a:r>
                <a:r>
                  <a:rPr lang="en-US" altLang="zh-CN" sz="1800" b="0" i="0" dirty="0">
                    <a:solidFill>
                      <a:srgbClr val="000000"/>
                    </a:solidFill>
                    <a:latin typeface="微软雅黑" pitchFamily="34" charset="0"/>
                    <a:ea typeface="微软雅黑" pitchFamily="34" charset="-122"/>
                    <a:cs typeface="微软雅黑" pitchFamily="34" charset="-120"/>
                  </a:rPr>
                  <a:t>.若将来航天员在月球（视为质量分布均匀的球体）表面以大小为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的初</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速度竖直上抛一物体</a:t>
                </a:r>
                <a:r>
                  <a:rPr lang="en-US" altLang="zh-CN" sz="1800" b="0" i="0" dirty="0">
                    <a:solidFill>
                      <a:srgbClr val="000000"/>
                    </a:solidFill>
                    <a:latin typeface="微软雅黑" pitchFamily="34" charset="0"/>
                    <a:ea typeface="微软雅黑" pitchFamily="34" charset="-122"/>
                    <a:cs typeface="微软雅黑" pitchFamily="34" charset="-120"/>
                  </a:rPr>
                  <a:t>（视为质点），已知引力常量为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oMath>
                </a14:m>
                <a:r>
                  <a:rPr lang="en-US" altLang="zh-CN" sz="1800" b="0" i="0" dirty="0">
                    <a:solidFill>
                      <a:srgbClr val="000000"/>
                    </a:solidFill>
                    <a:latin typeface="微软雅黑" pitchFamily="34" charset="0"/>
                    <a:ea typeface="微软雅黑" pitchFamily="34" charset="-122"/>
                    <a:cs typeface="微软雅黑" pitchFamily="34" charset="-120"/>
                  </a:rPr>
                  <a:t>，月球的半径为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、密度为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𝜌</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，不考虑其自转</a:t>
                </a:r>
                <a:r>
                  <a:rPr lang="en-US" altLang="zh-CN" sz="1800" b="0" i="0">
                    <a:solidFill>
                      <a:srgbClr val="000000"/>
                    </a:solidFill>
                    <a:latin typeface="微软雅黑" pitchFamily="34" charset="0"/>
                    <a:ea typeface="微软雅黑" pitchFamily="34" charset="-122"/>
                    <a:cs typeface="微软雅黑" pitchFamily="34" charset="-120"/>
                  </a:rPr>
                  <a:t>.物体</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从刚被抛出到刚落回月球表面的时间为(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15_1#1786bb7e5?vop=1&amp;pid=97391420d&amp;color=0,0,0&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926" b="-9091"/>
                </a:stretch>
              </a:blipFill>
              <a:ln/>
            </p:spPr>
            <p:txBody>
              <a:bodyPr/>
              <a:lstStyle/>
              <a:p>
                <a:r>
                  <a:rPr lang="zh-CN" altLang="en-US">
                    <a:noFill/>
                  </a:rPr>
                  <a:t> </a:t>
                </a:r>
              </a:p>
            </p:txBody>
          </p:sp>
        </mc:Fallback>
      </mc:AlternateContent>
      <p:sp>
        <p:nvSpPr>
          <p:cNvPr id="3" name="QC_6_AN.16_1#1786bb7e5.bracket?vop=1&amp;pid=97391420d&amp;color=0,0,0&amp;vpa=5"/>
          <p:cNvSpPr/>
          <p:nvPr/>
        </p:nvSpPr>
        <p:spPr>
          <a:xfrm>
            <a:off x="4901660"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4" name="QC_6_BD.15_2#1786bb7e5.choices?vop=1&amp;pid=97391420d&amp;color=0,0,0&amp;bbb=1"/>
              <p:cNvSpPr/>
              <p:nvPr/>
            </p:nvSpPr>
            <p:spPr>
              <a:xfrm>
                <a:off x="832104" y="3114232"/>
                <a:ext cx="10533888" cy="584200"/>
              </a:xfrm>
              <a:prstGeom prst="rect">
                <a:avLst/>
              </a:prstGeom>
              <a:noFill/>
              <a:ln/>
            </p:spPr>
            <p:txBody>
              <a:bodyPr wrap="none" lIns="0" tIns="0" rIns="0" bIns="0" rtlCol="0" anchor="t"/>
              <a:lstStyle/>
              <a:p>
                <a:pPr latinLnBrk="1">
                  <a:lnSpc>
                    <a:spcPts val="4600"/>
                  </a:lnSpc>
                  <a:tabLst>
                    <a:tab pos="2747772" algn="l"/>
                    <a:tab pos="5368544" algn="l"/>
                    <a:tab pos="81036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3</m:t>
                        </m:r>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𝜌</m:t>
                        </m:r>
                        <m:r>
                          <a:rPr lang="en-US" altLang="zh-CN" sz="1800" b="0" i="0">
                            <a:solidFill>
                              <a:srgbClr val="000000"/>
                            </a:solidFill>
                            <a:latin typeface="Cambria Math" pitchFamily="34" charset="0"/>
                            <a:ea typeface="Cambria Math" pitchFamily="34" charset="-122"/>
                            <a:cs typeface="Cambria Math" pitchFamily="34" charset="-120"/>
                          </a:rPr>
                          <m:t>𝐺𝑅</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𝜌</m:t>
                        </m:r>
                        <m:r>
                          <a:rPr lang="en-US" altLang="zh-CN" sz="1800" b="0" i="0">
                            <a:solidFill>
                              <a:srgbClr val="000000"/>
                            </a:solidFill>
                            <a:latin typeface="Cambria Math" pitchFamily="34" charset="0"/>
                            <a:ea typeface="Cambria Math" pitchFamily="34" charset="-122"/>
                            <a:cs typeface="Cambria Math" pitchFamily="34" charset="-120"/>
                          </a:rPr>
                          <m:t>𝐺𝑅</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𝜌</m:t>
                        </m:r>
                        <m:r>
                          <a:rPr lang="en-US" altLang="zh-CN" sz="1800" b="0" i="0">
                            <a:solidFill>
                              <a:srgbClr val="000000"/>
                            </a:solidFill>
                            <a:latin typeface="Cambria Math" pitchFamily="34" charset="0"/>
                            <a:ea typeface="Cambria Math" pitchFamily="34" charset="-122"/>
                            <a:cs typeface="Cambria Math" pitchFamily="34" charset="-120"/>
                          </a:rPr>
                          <m:t>𝐺𝑅</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𝜌</m:t>
                        </m:r>
                        <m:r>
                          <a:rPr lang="en-US" altLang="zh-CN" sz="1800" b="0" i="0">
                            <a:solidFill>
                              <a:srgbClr val="000000"/>
                            </a:solidFill>
                            <a:latin typeface="Cambria Math" pitchFamily="34" charset="0"/>
                            <a:ea typeface="Cambria Math" pitchFamily="34" charset="-122"/>
                            <a:cs typeface="Cambria Math" pitchFamily="34" charset="-120"/>
                          </a:rPr>
                          <m:t>𝐺𝑅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6_BD.15_2#1786bb7e5.choices?vop=1&amp;pid=97391420d&amp;color=0,0,0&amp;bbb=1"/>
              <p:cNvSpPr>
                <a:spLocks noRot="1" noChangeAspect="1" noMove="1" noResize="1" noEditPoints="1" noAdjustHandles="1" noChangeArrowheads="1" noChangeShapeType="1" noTextEdit="1"/>
              </p:cNvSpPr>
              <p:nvPr/>
            </p:nvSpPr>
            <p:spPr>
              <a:xfrm>
                <a:off x="832104" y="3114232"/>
                <a:ext cx="10533888" cy="584200"/>
              </a:xfrm>
              <a:prstGeom prst="rect">
                <a:avLst/>
              </a:prstGeom>
              <a:blipFill>
                <a:blip r:embed="rId4"/>
                <a:stretch>
                  <a:fillRect l="-1389" b="-1250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17_1#1786bb7e5?vop=1&amp;pid=97391420d&amp;color=0,0,0&amp;bbb=1&amp;hb=1"/>
              <p:cNvSpPr/>
              <p:nvPr/>
            </p:nvSpPr>
            <p:spPr>
              <a:xfrm>
                <a:off x="832104" y="3698432"/>
                <a:ext cx="10533888" cy="1016000"/>
              </a:xfrm>
              <a:prstGeom prst="rect">
                <a:avLst/>
              </a:prstGeom>
              <a:noFill/>
              <a:ln/>
            </p:spPr>
            <p:txBody>
              <a:bodyPr wrap="none" lIns="0" tIns="0" rIns="0" bIns="0" rtlCol="0" anchor="t"/>
              <a:lstStyle/>
              <a:p>
                <a:pPr algn="l" latinLnBrk="1">
                  <a:lnSpc>
                    <a:spcPts val="3400"/>
                  </a:lnSpc>
                </a:pPr>
                <a:r>
                  <a:rPr lang="en-US" altLang="zh-CN" sz="1800" b="0" i="0" dirty="0">
                    <a:solidFill>
                      <a:srgbClr val="000000"/>
                    </a:solidFill>
                    <a:latin typeface="微软雅黑" pitchFamily="34" charset="0"/>
                    <a:ea typeface="微软雅黑" pitchFamily="34" charset="-122"/>
                    <a:cs typeface="微软雅黑" pitchFamily="34" charset="-120"/>
                  </a:rPr>
                  <a:t>【解析】设月球表面的重力加速度为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m:t>
                        </m:r>
                      </m:den>
                    </m:f>
                    <m:r>
                      <m:rPr>
                        <m:sty m:val="p"/>
                      </m:rPr>
                      <a:rPr lang="en-US" altLang="zh-CN" sz="1800" b="0" i="0">
                        <a:solidFill>
                          <a:srgbClr val="000000"/>
                        </a:solidFill>
                        <a:latin typeface="Cambria Math" pitchFamily="34" charset="0"/>
                        <a:ea typeface="Cambria Math" pitchFamily="34" charset="-122"/>
                        <a:cs typeface="Cambria Math" pitchFamily="34" charset="-120"/>
                      </a:rPr>
                      <m:t>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𝜌</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𝜌</m:t>
                        </m:r>
                        <m:r>
                          <a:rPr lang="en-US" altLang="zh-CN" sz="1800" b="0" i="0">
                            <a:solidFill>
                              <a:srgbClr val="000000"/>
                            </a:solidFill>
                            <a:latin typeface="Cambria Math" pitchFamily="34" charset="0"/>
                            <a:ea typeface="Cambria Math" pitchFamily="34" charset="-122"/>
                            <a:cs typeface="Cambria Math" pitchFamily="34" charset="-120"/>
                          </a:rPr>
                          <m:t>𝐺𝑅</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，根据竖</a:t>
                </a:r>
              </a:p>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直上抛运动的规律可知</a:t>
                </a:r>
                <a:r>
                  <a:rPr lang="en-US" altLang="zh-CN" b="0" i="0" dirty="0">
                    <a:solidFill>
                      <a:srgbClr val="000000"/>
                    </a:solidFill>
                    <a:latin typeface="微软雅黑" pitchFamily="34" charset="0"/>
                    <a:ea typeface="微软雅黑" pitchFamily="34" charset="-122"/>
                    <a:cs typeface="微软雅黑" pitchFamily="34" charset="-120"/>
                  </a:rPr>
                  <a:t>，物体落回月球表面的时间</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𝑔</m:t>
                            </m:r>
                          </m:e>
                          <m:sub>
                            <m:r>
                              <a:rPr lang="en-US" altLang="zh-CN" b="0" i="0">
                                <a:solidFill>
                                  <a:srgbClr val="000000"/>
                                </a:solidFill>
                                <a:latin typeface="Cambria Math" pitchFamily="34" charset="0"/>
                                <a:ea typeface="Cambria Math" pitchFamily="34" charset="-122"/>
                                <a:cs typeface="Cambria Math" pitchFamily="34" charset="-120"/>
                              </a:rPr>
                              <m:t>0</m:t>
                            </m:r>
                          </m:sub>
                        </m:sSub>
                      </m:den>
                    </m:f>
                    <m:r>
                      <a:rPr lang="en-US" altLang="zh-CN" b="0" i="0">
                        <a:solidFill>
                          <a:srgbClr val="000000"/>
                        </a:solidFill>
                        <a:latin typeface="Cambria Math" pitchFamily="34" charset="0"/>
                        <a:ea typeface="Cambria Math" pitchFamily="34" charset="-122"/>
                        <a:cs typeface="Cambria Math" pitchFamily="34" charset="-120"/>
                      </a:rPr>
                      <m:t>=2</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4</m:t>
                        </m:r>
                        <m:r>
                          <m:rPr>
                            <m:sty m:val="p"/>
                          </m:rPr>
                          <a:rPr lang="en-US" altLang="zh-CN" b="0" i="0">
                            <a:solidFill>
                              <a:srgbClr val="000000"/>
                            </a:solidFill>
                            <a:latin typeface="Cambria Math" pitchFamily="34" charset="0"/>
                            <a:ea typeface="Cambria Math" pitchFamily="34" charset="-122"/>
                            <a:cs typeface="Cambria Math" pitchFamily="34" charset="-120"/>
                          </a:rPr>
                          <m:t>π</m:t>
                        </m:r>
                        <m:r>
                          <a:rPr lang="en-US" altLang="zh-CN" b="0" i="0">
                            <a:solidFill>
                              <a:srgbClr val="000000"/>
                            </a:solidFill>
                            <a:latin typeface="Cambria Math" pitchFamily="34" charset="0"/>
                            <a:ea typeface="Cambria Math" pitchFamily="34" charset="-122"/>
                            <a:cs typeface="Cambria Math" pitchFamily="34" charset="-120"/>
                          </a:rPr>
                          <m:t>𝜌</m:t>
                        </m:r>
                        <m:r>
                          <a:rPr lang="en-US" altLang="zh-CN" b="0" i="0">
                            <a:solidFill>
                              <a:srgbClr val="000000"/>
                            </a:solidFill>
                            <a:latin typeface="Cambria Math" pitchFamily="34" charset="0"/>
                            <a:ea typeface="Cambria Math" pitchFamily="34" charset="-122"/>
                            <a:cs typeface="Cambria Math" pitchFamily="34" charset="-120"/>
                          </a:rPr>
                          <m:t>𝐺𝑅</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num>
                      <m:den>
                        <m:r>
                          <a:rPr lang="en-US" altLang="zh-CN" b="0" i="0">
                            <a:solidFill>
                              <a:srgbClr val="000000"/>
                            </a:solidFill>
                            <a:latin typeface="Cambria Math" pitchFamily="34" charset="0"/>
                            <a:ea typeface="Cambria Math" pitchFamily="34" charset="-122"/>
                            <a:cs typeface="Cambria Math" pitchFamily="34" charset="-120"/>
                          </a:rPr>
                          <m:t>2</m:t>
                        </m:r>
                        <m:r>
                          <m:rPr>
                            <m:sty m:val="p"/>
                          </m:rPr>
                          <a:rPr lang="en-US" altLang="zh-CN" b="0" i="0">
                            <a:solidFill>
                              <a:srgbClr val="000000"/>
                            </a:solidFill>
                            <a:latin typeface="Cambria Math" pitchFamily="34" charset="0"/>
                            <a:ea typeface="Cambria Math" pitchFamily="34" charset="-122"/>
                            <a:cs typeface="Cambria Math" pitchFamily="34" charset="-120"/>
                          </a:rPr>
                          <m:t>π</m:t>
                        </m:r>
                        <m:r>
                          <a:rPr lang="en-US" altLang="zh-CN" b="0" i="0">
                            <a:solidFill>
                              <a:srgbClr val="000000"/>
                            </a:solidFill>
                            <a:latin typeface="Cambria Math" pitchFamily="34" charset="0"/>
                            <a:ea typeface="Cambria Math" pitchFamily="34" charset="-122"/>
                            <a:cs typeface="Cambria Math" pitchFamily="34" charset="-120"/>
                          </a:rPr>
                          <m:t>𝜌</m:t>
                        </m:r>
                        <m:r>
                          <a:rPr lang="en-US" altLang="zh-CN" b="0" i="0">
                            <a:solidFill>
                              <a:srgbClr val="000000"/>
                            </a:solidFill>
                            <a:latin typeface="Cambria Math" pitchFamily="34" charset="0"/>
                            <a:ea typeface="Cambria Math" pitchFamily="34" charset="-122"/>
                            <a:cs typeface="Cambria Math" pitchFamily="34" charset="-120"/>
                          </a:rPr>
                          <m:t>𝐺𝑅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，故C正确.</a:t>
                </a:r>
                <a:endParaRPr lang="en-US" altLang="zh-CN" dirty="0"/>
              </a:p>
            </p:txBody>
          </p:sp>
        </mc:Choice>
        <mc:Fallback>
          <p:sp>
            <p:nvSpPr>
              <p:cNvPr id="5" name="QC_6_AS.17_1#1786bb7e5?vop=1&amp;pid=97391420d&amp;color=0,0,0&amp;bbb=1&amp;hb=1"/>
              <p:cNvSpPr>
                <a:spLocks noRot="1" noChangeAspect="1" noMove="1" noResize="1" noEditPoints="1" noAdjustHandles="1" noChangeArrowheads="1" noChangeShapeType="1" noTextEdit="1"/>
              </p:cNvSpPr>
              <p:nvPr/>
            </p:nvSpPr>
            <p:spPr>
              <a:xfrm>
                <a:off x="832104" y="3698432"/>
                <a:ext cx="10533888" cy="1016000"/>
              </a:xfrm>
              <a:prstGeom prst="rect">
                <a:avLst/>
              </a:prstGeom>
              <a:blipFill>
                <a:blip r:embed="rId5"/>
                <a:stretch>
                  <a:fillRect l="-1389" r="-984" b="-783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8_1#3b267e9fb?vop=1&amp;pid=97391420d&amp;color=0,0,0&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易错题</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2023年，神舟家族太空接力，“奋斗者”号极限深潜，真正实现了“可上九天揽月</a:t>
                </a:r>
                <a:r>
                  <a:rPr lang="en-US" altLang="zh-CN" sz="1800" b="0" i="0">
                    <a:solidFill>
                      <a:srgbClr val="000000"/>
                    </a:solidFill>
                    <a:latin typeface="微软雅黑" pitchFamily="34" charset="0"/>
                    <a:ea typeface="微软雅黑" pitchFamily="34" charset="-122"/>
                    <a:cs typeface="微软雅黑" pitchFamily="34" charset="-120"/>
                  </a:rPr>
                  <a:t>，可下五</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洋捉鳖</a:t>
                </a:r>
                <a:r>
                  <a:rPr lang="en-US" altLang="zh-CN" sz="1800" b="0" i="0" dirty="0">
                    <a:solidFill>
                      <a:srgbClr val="000000"/>
                    </a:solidFill>
                    <a:latin typeface="微软雅黑" pitchFamily="34" charset="0"/>
                    <a:ea typeface="微软雅黑" pitchFamily="34" charset="-122"/>
                    <a:cs typeface="微软雅黑" pitchFamily="34" charset="-120"/>
                  </a:rPr>
                  <a:t>”！已知“奋斗者”号在马里亚纳海沟的坐底深度为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800" b="0" i="0" dirty="0">
                    <a:solidFill>
                      <a:srgbClr val="000000"/>
                    </a:solidFill>
                    <a:latin typeface="微软雅黑" pitchFamily="34" charset="0"/>
                    <a:ea typeface="微软雅黑" pitchFamily="34" charset="-122"/>
                    <a:cs typeface="微软雅黑" pitchFamily="34" charset="-120"/>
                  </a:rPr>
                  <a:t>，空间站离地面的高度为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.假设地球质量分</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布均匀</a:t>
                </a:r>
                <a:r>
                  <a:rPr lang="en-US" altLang="zh-CN" sz="1800" b="0" i="0" dirty="0">
                    <a:solidFill>
                      <a:srgbClr val="000000"/>
                    </a:solidFill>
                    <a:latin typeface="微软雅黑" pitchFamily="34" charset="0"/>
                    <a:ea typeface="微软雅黑" pitchFamily="34" charset="-122"/>
                    <a:cs typeface="微软雅黑" pitchFamily="34" charset="-120"/>
                  </a:rPr>
                  <a:t>，质量为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，不考虑其自转，且质量分布均匀的球壳对壳内物体的引力为零</a:t>
                </a:r>
                <a:r>
                  <a:rPr lang="en-US" altLang="zh-CN" sz="1800" b="0" i="0">
                    <a:solidFill>
                      <a:srgbClr val="000000"/>
                    </a:solidFill>
                    <a:latin typeface="微软雅黑" pitchFamily="34" charset="0"/>
                    <a:ea typeface="微软雅黑" pitchFamily="34" charset="-122"/>
                    <a:cs typeface="微软雅黑" pitchFamily="34" charset="-120"/>
                  </a:rPr>
                  <a:t>，已知引力</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常量为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𝐺</m:t>
                    </m:r>
                  </m:oMath>
                </a14:m>
                <a:r>
                  <a:rPr lang="en-US" altLang="zh-CN" b="0" i="0" dirty="0">
                    <a:solidFill>
                      <a:srgbClr val="000000"/>
                    </a:solidFill>
                    <a:latin typeface="微软雅黑" pitchFamily="34" charset="0"/>
                    <a:ea typeface="微软雅黑" pitchFamily="34" charset="-122"/>
                    <a:cs typeface="微软雅黑" pitchFamily="34" charset="-120"/>
                  </a:rPr>
                  <a:t>，则坐底深度为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𝑑</m:t>
                    </m:r>
                  </m:oMath>
                </a14:m>
                <a:r>
                  <a:rPr lang="en-US" altLang="zh-CN" b="0" i="0" dirty="0">
                    <a:solidFill>
                      <a:srgbClr val="000000"/>
                    </a:solidFill>
                    <a:latin typeface="微软雅黑" pitchFamily="34" charset="0"/>
                    <a:ea typeface="微软雅黑" pitchFamily="34" charset="-122"/>
                    <a:cs typeface="微软雅黑" pitchFamily="34" charset="-120"/>
                  </a:rPr>
                  <a:t>处和距地面高度为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处的重力加速度大小之比为(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18_1#3b267e9fb?vop=1&amp;pid=97391420d&amp;color=0,0,0&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347" b="-9091"/>
                </a:stretch>
              </a:blipFill>
              <a:ln/>
            </p:spPr>
            <p:txBody>
              <a:bodyPr/>
              <a:lstStyle/>
              <a:p>
                <a:r>
                  <a:rPr lang="zh-CN" altLang="en-US">
                    <a:noFill/>
                  </a:rPr>
                  <a:t> </a:t>
                </a:r>
              </a:p>
            </p:txBody>
          </p:sp>
        </mc:Fallback>
      </mc:AlternateContent>
      <p:sp>
        <p:nvSpPr>
          <p:cNvPr id="3" name="QC_6_AN.19_1#3b267e9fb.bracket?vop=1&amp;pid=97391420d&amp;color=0,0,0&amp;vpa=6"/>
          <p:cNvSpPr/>
          <p:nvPr/>
        </p:nvSpPr>
        <p:spPr>
          <a:xfrm>
            <a:off x="8297894"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mc:AlternateContent xmlns:mc="http://schemas.openxmlformats.org/markup-compatibility/2006">
        <mc:Choice xmlns:a14="http://schemas.microsoft.com/office/drawing/2010/main" Requires="a14">
          <p:sp>
            <p:nvSpPr>
              <p:cNvPr id="4" name="QC_6_BD.18_2#3b267e9fb.choices?vop=1&amp;pid=97391420d&amp;color=0,0,0&amp;bbb=1"/>
              <p:cNvSpPr/>
              <p:nvPr/>
            </p:nvSpPr>
            <p:spPr>
              <a:xfrm>
                <a:off x="832104" y="3114232"/>
                <a:ext cx="10533888" cy="497205"/>
              </a:xfrm>
              <a:prstGeom prst="rect">
                <a:avLst/>
              </a:prstGeom>
              <a:noFill/>
              <a:ln/>
            </p:spPr>
            <p:txBody>
              <a:bodyPr wrap="none" lIns="0" tIns="0" rIns="0" bIns="0" rtlCol="0" anchor="t"/>
              <a:lstStyle/>
              <a:p>
                <a:pPr latinLnBrk="1">
                  <a:lnSpc>
                    <a:spcPts val="4000"/>
                  </a:lnSpc>
                  <a:tabLst>
                    <a:tab pos="2893822" algn="l"/>
                    <a:tab pos="5749544" algn="l"/>
                    <a:tab pos="82369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𝑑</m:t>
                            </m:r>
                          </m:e>
                        </m:d>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𝑑</m:t>
                            </m:r>
                          </m:e>
                        </m:d>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𝑑</m:t>
                                </m:r>
                              </m:num>
                              <m:den>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den>
                            </m:f>
                          </m:e>
                        </m:d>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𝑑</m:t>
                                </m:r>
                              </m:num>
                              <m:den>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den>
                            </m:f>
                          </m:e>
                        </m:d>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6_BD.18_2#3b267e9fb.choices?vop=1&amp;pid=97391420d&amp;color=0,0,0&amp;bbb=1"/>
              <p:cNvSpPr>
                <a:spLocks noRot="1" noChangeAspect="1" noMove="1" noResize="1" noEditPoints="1" noAdjustHandles="1" noChangeArrowheads="1" noChangeShapeType="1" noTextEdit="1"/>
              </p:cNvSpPr>
              <p:nvPr/>
            </p:nvSpPr>
            <p:spPr>
              <a:xfrm>
                <a:off x="832104" y="3114232"/>
                <a:ext cx="10533888" cy="497205"/>
              </a:xfrm>
              <a:prstGeom prst="rect">
                <a:avLst/>
              </a:prstGeom>
              <a:blipFill>
                <a:blip r:embed="rId4"/>
                <a:stretch>
                  <a:fillRect l="-1389" b="-1481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20_1#3b267e9fb?vop=1&amp;pid=97391420d&amp;color=0,0,0&amp;bbb=1&amp;hb=1"/>
              <p:cNvSpPr/>
              <p:nvPr/>
            </p:nvSpPr>
            <p:spPr>
              <a:xfrm>
                <a:off x="832104" y="3619882"/>
                <a:ext cx="10533888" cy="13970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【解析】设质量为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的物体在马里亚纳海沟深度为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800" b="0" i="0" dirty="0">
                    <a:solidFill>
                      <a:srgbClr val="000000"/>
                    </a:solidFill>
                    <a:latin typeface="微软雅黑" pitchFamily="34" charset="0"/>
                    <a:ea typeface="微软雅黑" pitchFamily="34" charset="-122"/>
                    <a:cs typeface="微软雅黑" pitchFamily="34" charset="-120"/>
                  </a:rPr>
                  <a:t>处，质量为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的物体在离地面高度为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的空间站上，</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𝑑</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𝑀</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𝑑</m:t>
                                </m:r>
                              </m:e>
                            </m:d>
                          </m:e>
                          <m:sup>
                            <m:r>
                              <a:rPr lang="en-US" altLang="zh-CN" sz="1800" b="0" i="0">
                                <a:solidFill>
                                  <a:srgbClr val="000000"/>
                                </a:solidFill>
                                <a:latin typeface="Cambria Math" pitchFamily="34" charset="0"/>
                                <a:ea typeface="Cambria Math" pitchFamily="34" charset="-122"/>
                                <a:cs typeface="Cambria Math" pitchFamily="34" charset="-120"/>
                              </a:rPr>
                              <m:t>3</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，解得马里亚纳海沟深度为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处和空间站所在轨</a:t>
                </a:r>
              </a:p>
              <a:p>
                <a:pPr latinLnBrk="1">
                  <a:lnSpc>
                    <a:spcPts val="4000"/>
                  </a:lnSpc>
                </a:pPr>
                <a:r>
                  <a:rPr lang="en-US" altLang="zh-CN" b="0" i="0">
                    <a:solidFill>
                      <a:srgbClr val="000000"/>
                    </a:solidFill>
                    <a:latin typeface="微软雅黑" pitchFamily="34" charset="0"/>
                    <a:ea typeface="微软雅黑" pitchFamily="34" charset="-122"/>
                    <a:cs typeface="微软雅黑" pitchFamily="34" charset="-120"/>
                  </a:rPr>
                  <a:t>道处的重力加速度大小之比为</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𝑔</m:t>
                            </m:r>
                          </m:e>
                          <m:sub>
                            <m:r>
                              <a:rPr lang="en-US" altLang="zh-CN"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𝑔</m:t>
                            </m:r>
                          </m:e>
                          <m:sub>
                            <m:r>
                              <a:rPr lang="en-US" altLang="zh-CN" b="0" i="0">
                                <a:solidFill>
                                  <a:srgbClr val="000000"/>
                                </a:solidFill>
                                <a:latin typeface="Cambria Math" pitchFamily="34" charset="0"/>
                                <a:ea typeface="Cambria Math" pitchFamily="34" charset="-122"/>
                                <a:cs typeface="Cambria Math" pitchFamily="34" charset="-120"/>
                              </a:rPr>
                              <m:t>2</m:t>
                            </m:r>
                          </m:sub>
                        </m:sSub>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𝑅</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𝑑</m:t>
                            </m:r>
                          </m:e>
                        </m:d>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𝑅</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h</m:t>
                                </m:r>
                              </m:e>
                            </m:d>
                          </m:e>
                          <m:sup>
                            <m:r>
                              <a:rPr lang="en-US" altLang="zh-CN"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𝑅</m:t>
                            </m:r>
                          </m:e>
                          <m:sup>
                            <m:r>
                              <a:rPr lang="en-US" altLang="zh-CN" b="0" i="0">
                                <a:solidFill>
                                  <a:srgbClr val="000000"/>
                                </a:solidFill>
                                <a:latin typeface="Cambria Math" pitchFamily="34" charset="0"/>
                                <a:ea typeface="Cambria Math" pitchFamily="34" charset="-122"/>
                                <a:cs typeface="Cambria Math" pitchFamily="34" charset="-120"/>
                              </a:rPr>
                              <m:t>3</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，故A正确.</a:t>
                </a:r>
                <a:endParaRPr lang="en-US" altLang="zh-CN" dirty="0"/>
              </a:p>
            </p:txBody>
          </p:sp>
        </mc:Choice>
        <mc:Fallback>
          <p:sp>
            <p:nvSpPr>
              <p:cNvPr id="5" name="QC_6_AS.20_1#3b267e9fb?vop=1&amp;pid=97391420d&amp;color=0,0,0&amp;bbb=1&amp;hb=1"/>
              <p:cNvSpPr>
                <a:spLocks noRot="1" noChangeAspect="1" noMove="1" noResize="1" noEditPoints="1" noAdjustHandles="1" noChangeArrowheads="1" noChangeShapeType="1" noTextEdit="1"/>
              </p:cNvSpPr>
              <p:nvPr/>
            </p:nvSpPr>
            <p:spPr>
              <a:xfrm>
                <a:off x="832104" y="3619882"/>
                <a:ext cx="10533888" cy="1397000"/>
              </a:xfrm>
              <a:prstGeom prst="rect">
                <a:avLst/>
              </a:prstGeom>
              <a:blipFill>
                <a:blip r:embed="rId5"/>
                <a:stretch>
                  <a:fillRect l="-1389" r="-810" b="-349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21_1#3b267e9fb?vop=1&amp;pid=97391420d&amp;color=0,0,0&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易错警示</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不理解万有引力定律公式中的距离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的含义而出错</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本题是信息题</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易在模型的建立上出错</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要从题中提炼出</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质量分布均匀的球壳对壳内物体的引力为</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这一信息</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注意万有引力定律中的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指的是两质点间的距离</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也可以是质点到质量分布均匀的球体中</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心的距离</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或质量分布均匀的两球体球心之间的距离</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EX.21_1#3b267e9fb?vop=1&amp;pid=97391420d&amp;color=0,0,0&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1331" b="-9091"/>
                </a:stretch>
              </a:blipFill>
              <a:ln/>
            </p:spPr>
            <p:txBody>
              <a:bodyPr/>
              <a:lstStyle/>
              <a:p>
                <a:r>
                  <a:rPr lang="zh-CN" altLang="en-US">
                    <a:noFill/>
                  </a:rPr>
                  <a:t> </a:t>
                </a:r>
              </a:p>
            </p:txBody>
          </p:sp>
        </mc:Fallback>
      </mc:AlternateContent>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57ffd08af.fixed?pid=e5fa3affa&amp;color=255,240,0&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第七章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万有引力与宇宙航行</a:t>
            </a:r>
            <a:endParaRPr lang="en-US" altLang="zh-CN" sz="4400" dirty="0"/>
          </a:p>
        </p:txBody>
      </p:sp>
      <p:sp>
        <p:nvSpPr>
          <p:cNvPr id="3" name="C_2_BD#57ffd08af.fixed?pid=e5fa3affa&amp;color=255,255,255&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第3节</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万有引力理论的成就</a:t>
            </a:r>
            <a:endParaRPr lang="en-US" altLang="zh-CN" sz="32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3_BD#3b0be2339.fixed?pid=57ffd08af&amp;color=255,240,0&amp;bbb=1"/>
          <p:cNvSpPr/>
          <p:nvPr/>
        </p:nvSpPr>
        <p:spPr>
          <a:xfrm>
            <a:off x="0" y="1527048"/>
            <a:ext cx="12188952" cy="1014984"/>
          </a:xfrm>
          <a:prstGeom prst="rect">
            <a:avLst/>
          </a:prstGeom>
          <a:noFill/>
          <a:ln/>
        </p:spPr>
        <p:txBody>
          <a:bodyPr wrap="none" lIns="0" tIns="0" rIns="0" bIns="0" rtlCol="0" anchor="ctr"/>
          <a:lstStyle/>
          <a:p>
            <a:pPr algn="ctr" latinLnBrk="1">
              <a:lnSpc>
                <a:spcPts val="7500"/>
              </a:lnSpc>
            </a:pPr>
            <a:r>
              <a:rPr lang="en-US" altLang="zh-CN" sz="6000" b="1" i="0" dirty="0">
                <a:solidFill>
                  <a:srgbClr val="FFF000"/>
                </a:solidFill>
                <a:latin typeface="微软雅黑" pitchFamily="34" charset="0"/>
                <a:ea typeface="微软雅黑" pitchFamily="34" charset="-122"/>
                <a:cs typeface="微软雅黑" pitchFamily="34" charset="-120"/>
              </a:rPr>
              <a:t>课时1</a:t>
            </a:r>
            <a:endParaRPr lang="en-US" altLang="zh-CN" sz="6000" dirty="0"/>
          </a:p>
        </p:txBody>
      </p:sp>
      <p:sp>
        <p:nvSpPr>
          <p:cNvPr id="3" name="C_3_BD#3b0be2339.fixed?pid=57ffd08af&amp;color=255,240,0&amp;bbb=1"/>
          <p:cNvSpPr/>
          <p:nvPr/>
        </p:nvSpPr>
        <p:spPr>
          <a:xfrm>
            <a:off x="0" y="2807208"/>
            <a:ext cx="12188952" cy="1014984"/>
          </a:xfrm>
          <a:prstGeom prst="rect">
            <a:avLst/>
          </a:prstGeom>
          <a:noFill/>
          <a:ln/>
        </p:spPr>
        <p:txBody>
          <a:bodyPr wrap="none" lIns="0" tIns="0" rIns="0" bIns="0" rtlCol="0" anchor="ctr"/>
          <a:lstStyle/>
          <a:p>
            <a:pPr algn="ctr" latinLnBrk="1">
              <a:lnSpc>
                <a:spcPts val="7500"/>
              </a:lnSpc>
            </a:pPr>
            <a:r>
              <a:rPr lang="en-US" altLang="zh-CN" sz="6000" b="0" i="0" dirty="0">
                <a:solidFill>
                  <a:srgbClr val="FFF000"/>
                </a:solidFill>
                <a:latin typeface="微软雅黑" pitchFamily="34" charset="0"/>
                <a:ea typeface="微软雅黑" pitchFamily="34" charset="-122"/>
                <a:cs typeface="微软雅黑" pitchFamily="34" charset="-120"/>
              </a:rPr>
              <a:t>万有引力与重力的关系</a:t>
            </a:r>
            <a:endParaRPr lang="en-US" altLang="zh-CN" sz="60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BD.1_1#993485098?vop=1&amp;pid=ce8b92b72&amp;color=0,0,0&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关于重力和万有引力的关系，</a:t>
            </a:r>
            <a:r>
              <a:rPr lang="en-US" altLang="zh-CN" sz="1800" b="0" i="0">
                <a:solidFill>
                  <a:srgbClr val="000000"/>
                </a:solidFill>
                <a:latin typeface="微软雅黑" pitchFamily="34" charset="0"/>
                <a:ea typeface="微软雅黑" pitchFamily="34" charset="-122"/>
                <a:cs typeface="微软雅黑" pitchFamily="34" charset="-120"/>
              </a:rPr>
              <a:t>下列说法正确的是(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6_AN.2_1#993485098.bracket?vop=1&amp;pid=ce8b92b72&amp;color=0,0,0&amp;vpa=1"/>
          <p:cNvSpPr/>
          <p:nvPr/>
        </p:nvSpPr>
        <p:spPr>
          <a:xfrm>
            <a:off x="6119273" y="15049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4" name="QC_6_BD.1_2#993485098.choices?vop=1&amp;pid=ce8b92b72&amp;color=0,0,0&amp;bbb=1"/>
          <p:cNvSpPr/>
          <p:nvPr/>
        </p:nvSpPr>
        <p:spPr>
          <a:xfrm>
            <a:off x="832104" y="192278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物体在南极受到的万有引力大于重力</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物体在赤道受到的万有引力大于重力</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离地越高，物体的重力加速度越大</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万有引力是重力的一个分力，因此重力大于万有引力</a:t>
            </a:r>
            <a:endParaRPr lang="en-US" altLang="zh-CN" sz="1800" dirty="0"/>
          </a:p>
        </p:txBody>
      </p:sp>
      <p:sp>
        <p:nvSpPr>
          <p:cNvPr id="5" name="QC_6_AS.3_1#993485098?vop=1&amp;pid=ce8b92b72&amp;color=0,0,0&amp;bbb=1&amp;hb=1"/>
          <p:cNvSpPr/>
          <p:nvPr/>
        </p:nvSpPr>
        <p:spPr>
          <a:xfrm>
            <a:off x="832104" y="357378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【解析】万有引力和支持力的合力提供物体随地球自转的向心力，</a:t>
            </a:r>
            <a:r>
              <a:rPr lang="en-US" altLang="zh-CN" sz="1800" b="0" i="0">
                <a:solidFill>
                  <a:srgbClr val="000000"/>
                </a:solidFill>
                <a:latin typeface="微软雅黑" pitchFamily="34" charset="0"/>
                <a:ea typeface="微软雅黑" pitchFamily="34" charset="-122"/>
                <a:cs typeface="微软雅黑" pitchFamily="34" charset="-120"/>
              </a:rPr>
              <a:t>物体在赤道受到的万有引力大于重力，</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在地球两极</a:t>
            </a:r>
            <a:r>
              <a:rPr lang="en-US" altLang="zh-CN" sz="1800" b="0" i="0" dirty="0">
                <a:solidFill>
                  <a:srgbClr val="000000"/>
                </a:solidFill>
                <a:latin typeface="微软雅黑" pitchFamily="34" charset="0"/>
                <a:ea typeface="微软雅黑" pitchFamily="34" charset="-122"/>
                <a:cs typeface="微软雅黑" pitchFamily="34" charset="-120"/>
              </a:rPr>
              <a:t>，向心力为零，物体受到的万有引力等于重力，故A、D错误，B正确；离地越高</a:t>
            </a:r>
            <a:r>
              <a:rPr lang="en-US" altLang="zh-CN" sz="1800" b="0" i="0">
                <a:solidFill>
                  <a:srgbClr val="000000"/>
                </a:solidFill>
                <a:latin typeface="微软雅黑" pitchFamily="34" charset="0"/>
                <a:ea typeface="微软雅黑" pitchFamily="34" charset="-122"/>
                <a:cs typeface="微软雅黑" pitchFamily="34" charset="-120"/>
              </a:rPr>
              <a:t>，物体的重</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力加速度越小</a:t>
            </a:r>
            <a:r>
              <a:rPr lang="en-US" altLang="zh-CN" b="0" i="0" dirty="0">
                <a:solidFill>
                  <a:srgbClr val="000000"/>
                </a:solidFill>
                <a:latin typeface="微软雅黑" pitchFamily="34" charset="0"/>
                <a:ea typeface="微软雅黑" pitchFamily="34" charset="-122"/>
                <a:cs typeface="微软雅黑" pitchFamily="34" charset="-120"/>
              </a:rPr>
              <a:t>，故C错误.</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4_1#51fac382a?vop=1&amp;pid=ce8b92b72&amp;color=0,0,0&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地球可视为质量均匀分布的球体，地球上两极处和赤道上的重力加速度大小之差为</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.若地球的自转角</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速度减小</a:t>
                </a:r>
                <a:r>
                  <a:rPr lang="en-US" altLang="zh-CN" b="0" i="0" dirty="0">
                    <a:solidFill>
                      <a:srgbClr val="000000"/>
                    </a:solidFill>
                    <a:latin typeface="微软雅黑" pitchFamily="34" charset="0"/>
                    <a:ea typeface="微软雅黑" pitchFamily="34" charset="-122"/>
                    <a:cs typeface="微软雅黑" pitchFamily="34" charset="-120"/>
                  </a:rPr>
                  <a:t>，其他条件不变，则</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Δ</m:t>
                    </m:r>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的变化情况是(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4_1#51fac382a?vop=1&amp;pid=ce8b92b72&amp;color=0,0,0&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868" b="-19048"/>
                </a:stretch>
              </a:blipFill>
              <a:ln/>
            </p:spPr>
            <p:txBody>
              <a:bodyPr/>
              <a:lstStyle/>
              <a:p>
                <a:r>
                  <a:rPr lang="zh-CN" altLang="en-US">
                    <a:noFill/>
                  </a:rPr>
                  <a:t> </a:t>
                </a:r>
              </a:p>
            </p:txBody>
          </p:sp>
        </mc:Fallback>
      </mc:AlternateContent>
      <p:sp>
        <p:nvSpPr>
          <p:cNvPr id="3" name="QC_6_AN.5_1#51fac382a.bracket?vop=1&amp;pid=ce8b92b72&amp;color=0,0,0&amp;vpa=2"/>
          <p:cNvSpPr/>
          <p:nvPr/>
        </p:nvSpPr>
        <p:spPr>
          <a:xfrm>
            <a:off x="5639022"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4" name="QC_6_BD.4_2#51fac382a.choices?vop=1&amp;pid=ce8b92b72&amp;color=0,0,0&amp;bbb=1"/>
          <p:cNvSpPr/>
          <p:nvPr/>
        </p:nvSpPr>
        <p:spPr>
          <a:xfrm>
            <a:off x="832104" y="2283017"/>
            <a:ext cx="10533888" cy="360680"/>
          </a:xfrm>
          <a:prstGeom prst="rect">
            <a:avLst/>
          </a:prstGeom>
          <a:noFill/>
          <a:ln/>
        </p:spPr>
        <p:txBody>
          <a:bodyPr wrap="none" lIns="0" tIns="0" rIns="0" bIns="0" rtlCol="0" anchor="t"/>
          <a:lstStyle/>
          <a:p>
            <a:pPr latinLnBrk="1">
              <a:lnSpc>
                <a:spcPts val="3200"/>
              </a:lnSpc>
              <a:tabLst>
                <a:tab pos="2477897" algn="l"/>
                <a:tab pos="4917694" algn="l"/>
                <a:tab pos="78273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减小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增大</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保持不变</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无法判断</a:t>
            </a:r>
            <a:endParaRPr lang="en-US" altLang="zh-CN" sz="1800" dirty="0"/>
          </a:p>
        </p:txBody>
      </p:sp>
      <mc:AlternateContent xmlns:mc="http://schemas.openxmlformats.org/markup-compatibility/2006">
        <mc:Choice xmlns:a14="http://schemas.microsoft.com/office/drawing/2010/main" Requires="a14">
          <p:sp>
            <p:nvSpPr>
              <p:cNvPr id="5" name="QC_6_AS.6_1#51fac382a?vop=1&amp;pid=ce8b92b72&amp;color=0,0,0&amp;bbb=1&amp;hb=1"/>
              <p:cNvSpPr/>
              <p:nvPr/>
            </p:nvSpPr>
            <p:spPr>
              <a:xfrm>
                <a:off x="832104" y="2647507"/>
                <a:ext cx="10533888" cy="16370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的物体在地球两极处所受地球的引力等于其重力</a:t>
                </a:r>
                <a:r>
                  <a:rPr lang="en-US" altLang="zh-CN" sz="1800" b="0" i="0" dirty="0">
                    <a:solidFill>
                      <a:srgbClr val="00A0AF"/>
                    </a:solidFill>
                    <a:latin typeface="微软雅黑" pitchFamily="34" charset="0"/>
                    <a:ea typeface="楷体" pitchFamily="34" charset="-122"/>
                    <a:cs typeface="微软雅黑" pitchFamily="34" charset="-120"/>
                  </a:rPr>
                  <a:t>（大招攻略</a:t>
                </a:r>
                <a:r>
                  <a:rPr lang="en-US" altLang="zh-CN" sz="1800" b="0" i="0">
                    <a:solidFill>
                      <a:srgbClr val="00A0AF"/>
                    </a:solidFill>
                    <a:latin typeface="微软雅黑" pitchFamily="34" charset="0"/>
                    <a:ea typeface="楷体" pitchFamily="34" charset="-122"/>
                    <a:cs typeface="微软雅黑" pitchFamily="34" charset="-120"/>
                  </a:rPr>
                  <a:t>17</a:t>
                </a:r>
                <a:r>
                  <a:rPr lang="en-US" altLang="zh-CN" sz="1800" b="0" i="0">
                    <a:solidFill>
                      <a:srgbClr val="00A0AF"/>
                    </a:solidFill>
                    <a:latin typeface="SimSun" pitchFamily="34" charset="0"/>
                    <a:ea typeface="SimSun" pitchFamily="34" charset="-122"/>
                    <a:cs typeface="SimSun" pitchFamily="34" charset="-120"/>
                  </a:rPr>
                  <a:t> </a:t>
                </a:r>
                <a:r>
                  <a:rPr lang="en-US" altLang="zh-CN" sz="1800" b="0" i="0">
                    <a:solidFill>
                      <a:srgbClr val="00A0AF"/>
                    </a:solidFill>
                    <a:latin typeface="微软雅黑" pitchFamily="34" charset="0"/>
                    <a:ea typeface="楷体" pitchFamily="34" charset="-122"/>
                    <a:cs typeface="微软雅黑" pitchFamily="34" charset="-120"/>
                  </a:rPr>
                  <a:t>万有引力与重力的关</a:t>
                </a:r>
              </a:p>
              <a:p>
                <a:pPr latinLnBrk="1">
                  <a:lnSpc>
                    <a:spcPts val="3400"/>
                  </a:lnSpc>
                </a:pPr>
                <a:r>
                  <a:rPr lang="en-US" altLang="zh-CN" sz="1800" b="0" i="0">
                    <a:solidFill>
                      <a:srgbClr val="00A0AF"/>
                    </a:solidFill>
                    <a:latin typeface="微软雅黑" pitchFamily="34" charset="0"/>
                    <a:ea typeface="楷体" pitchFamily="34" charset="-122"/>
                    <a:cs typeface="微软雅黑" pitchFamily="34" charset="-120"/>
                  </a:rPr>
                  <a:t>系</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的物体在地球赤道处所受的万有引力大小等于物体的重力和随地球自转的</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向心力之和</a:t>
                </a:r>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𝑚𝑅</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，故若地球的自转角速度减小</a:t>
                </a:r>
                <a:r>
                  <a:rPr lang="en-US" altLang="zh-CN" sz="1800" b="0" i="0">
                    <a:solidFill>
                      <a:srgbClr val="000000"/>
                    </a:solidFill>
                    <a:latin typeface="微软雅黑" pitchFamily="34" charset="0"/>
                    <a:ea typeface="微软雅黑" pitchFamily="34" charset="-122"/>
                    <a:cs typeface="微软雅黑" pitchFamily="34" charset="-120"/>
                  </a:rPr>
                  <a:t>，其他</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条件不变</a:t>
                </a:r>
                <a:r>
                  <a:rPr lang="en-US" altLang="zh-CN"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Δ</m:t>
                    </m:r>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减小，故A正确.</a:t>
                </a:r>
                <a:endParaRPr lang="en-US" altLang="zh-CN" dirty="0"/>
              </a:p>
            </p:txBody>
          </p:sp>
        </mc:Choice>
        <mc:Fallback>
          <p:sp>
            <p:nvSpPr>
              <p:cNvPr id="5" name="QC_6_AS.6_1#51fac382a?vop=1&amp;pid=ce8b92b72&amp;color=0,0,0&amp;bbb=1&amp;hb=1"/>
              <p:cNvSpPr>
                <a:spLocks noRot="1" noChangeAspect="1" noMove="1" noResize="1" noEditPoints="1" noAdjustHandles="1" noChangeArrowheads="1" noChangeShapeType="1" noTextEdit="1"/>
              </p:cNvSpPr>
              <p:nvPr/>
            </p:nvSpPr>
            <p:spPr>
              <a:xfrm>
                <a:off x="832104" y="2647507"/>
                <a:ext cx="10533888" cy="1637030"/>
              </a:xfrm>
              <a:prstGeom prst="rect">
                <a:avLst/>
              </a:prstGeom>
              <a:blipFill>
                <a:blip r:embed="rId4"/>
                <a:stretch>
                  <a:fillRect l="-1389" r="-116" b="-8550"/>
                </a:stretch>
              </a:blipFill>
              <a:ln/>
            </p:spPr>
            <p:txBody>
              <a:bodyPr/>
              <a:lstStyle/>
              <a:p>
                <a:r>
                  <a:rPr lang="zh-CN" altLang="en-US">
                    <a:noFill/>
                  </a:rPr>
                  <a:t> </a:t>
                </a:r>
              </a:p>
            </p:txBody>
          </p:sp>
        </mc:Fallback>
      </mc:AlternateContent>
      <p:sp>
        <p:nvSpPr>
          <p:cNvPr id="6" name="QC_6_AS.6_1#51fac382a?vop=1&amp;pid=ce8b92b72&amp;color=0,0,0&amp;bbb=1&amp;hb=1&amp;uw=1">
            <a:extLst>
              <a:ext uri="{FF2B5EF4-FFF2-40B4-BE49-F238E27FC236}">
                <a16:creationId xmlns:a16="http://schemas.microsoft.com/office/drawing/2014/main" id="{F1574379-EC10-F9DE-FADE-C6D510F69897}"/>
              </a:ext>
            </a:extLst>
          </p:cNvPr>
          <p:cNvSpPr/>
          <p:nvPr/>
        </p:nvSpPr>
        <p:spPr>
          <a:xfrm>
            <a:off x="1746504" y="2647285"/>
            <a:ext cx="5682488"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QC_6_BD.7_1#1e8d7f5a8?htil=1&amp;vop=1&amp;pid=ce8b92b72&amp;color=0,0,0&amp;tib=255,255,255&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18904" y="1594296"/>
            <a:ext cx="1847088" cy="19019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6_BD.7_2#1e8d7f5a8?htil=1&amp;vop=1&amp;pid=ce8b92b72&amp;color=0,0,0&amp;bt=1&amp;bbb=1&amp;hb=1&amp;hs=1"/>
              <p:cNvSpPr/>
              <p:nvPr/>
            </p:nvSpPr>
            <p:spPr>
              <a:xfrm>
                <a:off x="832104" y="1512000"/>
                <a:ext cx="8595360" cy="16764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我国航天科学家在进行深空探索的过程中发现有颗星球具有和地球一样的自转特征. </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如图所示</a:t>
                </a:r>
                <a:r>
                  <a:rPr lang="en-US" altLang="zh-CN" sz="1800" b="0" i="0" dirty="0">
                    <a:solidFill>
                      <a:srgbClr val="000000"/>
                    </a:solidFill>
                    <a:latin typeface="微软雅黑" pitchFamily="34" charset="0"/>
                    <a:ea typeface="微软雅黑" pitchFamily="34" charset="-122"/>
                    <a:cs typeface="微软雅黑" pitchFamily="34" charset="-120"/>
                  </a:rPr>
                  <a:t>，假设该星球绕</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微软雅黑" pitchFamily="34" charset="-122"/>
                    <a:cs typeface="微软雅黑" pitchFamily="34" charset="-120"/>
                  </a:rPr>
                  <a:t>轴自转，</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𝐶𝐷</m:t>
                    </m:r>
                  </m:oMath>
                </a14:m>
                <a:r>
                  <a:rPr lang="en-US" altLang="zh-CN" sz="1800" b="0" i="0" dirty="0">
                    <a:solidFill>
                      <a:srgbClr val="000000"/>
                    </a:solidFill>
                    <a:latin typeface="微软雅黑" pitchFamily="34" charset="0"/>
                    <a:ea typeface="微软雅黑" pitchFamily="34" charset="-122"/>
                    <a:cs typeface="微软雅黑" pitchFamily="34" charset="-120"/>
                  </a:rPr>
                  <a:t>所在的赤道平面将星球分为南北半球，</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𝑂𝐸</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连</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线与赤道平面的夹角为</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，经测定，</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位置的重力加速度为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位置的重力加速度</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4</m:t>
                        </m:r>
                      </m:den>
                    </m:f>
                    <m:r>
                      <a:rPr lang="en-US" altLang="zh-CN" b="0" i="0" smtClean="0">
                        <a:solidFill>
                          <a:srgbClr val="000000"/>
                        </a:solidFill>
                        <a:latin typeface="Cambria Math" pitchFamily="34" charset="0"/>
                        <a:ea typeface="Cambria Math" pitchFamily="34" charset="-122"/>
                        <a:cs typeface="Cambria Math" pitchFamily="34" charset="-120"/>
                      </a:rPr>
                      <m:t>𝑔</m:t>
                    </m:r>
                  </m:oMath>
                </a14:m>
                <a:r>
                  <a:rPr lang="en-US" altLang="zh-CN"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𝐸</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位置的向心加速度为(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3" name="QC_6_BD.7_2#1e8d7f5a8?htil=1&amp;vop=1&amp;pid=ce8b92b72&amp;color=0,0,0&amp;bt=1&amp;bbb=1&amp;hb=1&amp;hs=1"/>
              <p:cNvSpPr>
                <a:spLocks noRot="1" noChangeAspect="1" noMove="1" noResize="1" noEditPoints="1" noAdjustHandles="1" noChangeArrowheads="1" noChangeShapeType="1" noTextEdit="1"/>
              </p:cNvSpPr>
              <p:nvPr/>
            </p:nvSpPr>
            <p:spPr>
              <a:xfrm>
                <a:off x="832104" y="1512000"/>
                <a:ext cx="8595360" cy="1676400"/>
              </a:xfrm>
              <a:prstGeom prst="rect">
                <a:avLst/>
              </a:prstGeom>
              <a:blipFill>
                <a:blip r:embed="rId4"/>
                <a:stretch>
                  <a:fillRect l="-1702" r="-1773" b="-5091"/>
                </a:stretch>
              </a:blipFill>
              <a:ln/>
            </p:spPr>
            <p:txBody>
              <a:bodyPr/>
              <a:lstStyle/>
              <a:p>
                <a:r>
                  <a:rPr lang="zh-CN" altLang="en-US">
                    <a:noFill/>
                  </a:rPr>
                  <a:t> </a:t>
                </a:r>
              </a:p>
            </p:txBody>
          </p:sp>
        </mc:Fallback>
      </mc:AlternateContent>
      <p:sp>
        <p:nvSpPr>
          <p:cNvPr id="4" name="QC_6_AN.8_1#1e8d7f5a8.bracket?vop=1&amp;pid=ce8b92b72&amp;color=0,0,0&amp;vpa=3"/>
          <p:cNvSpPr/>
          <p:nvPr/>
        </p:nvSpPr>
        <p:spPr>
          <a:xfrm>
            <a:off x="4189063" y="2887600"/>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5" name="QC_6_BD.7_3#1e8d7f5a8.choices?htil=1&amp;vop=1&amp;pid=ce8b92b72&amp;color=0,0,0&amp;bbb=1&amp;hs=1"/>
              <p:cNvSpPr/>
              <p:nvPr/>
            </p:nvSpPr>
            <p:spPr>
              <a:xfrm>
                <a:off x="832104" y="3200528"/>
                <a:ext cx="8595360" cy="471488"/>
              </a:xfrm>
              <a:prstGeom prst="rect">
                <a:avLst/>
              </a:prstGeom>
              <a:noFill/>
              <a:ln/>
            </p:spPr>
            <p:txBody>
              <a:bodyPr wrap="none" lIns="0" tIns="0" rIns="0" bIns="0" rtlCol="0" anchor="t"/>
              <a:lstStyle/>
              <a:p>
                <a:pPr latinLnBrk="1">
                  <a:lnSpc>
                    <a:spcPts val="3800"/>
                  </a:lnSpc>
                  <a:tabLst>
                    <a:tab pos="2269490" algn="l"/>
                    <a:tab pos="4513580" algn="l"/>
                    <a:tab pos="6656070"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smtClean="0">
                        <a:solidFill>
                          <a:srgbClr val="000000"/>
                        </a:solidFill>
                        <a:latin typeface="Cambria Math" pitchFamily="34" charset="0"/>
                        <a:ea typeface="Cambria Math" pitchFamily="34" charset="-122"/>
                        <a:cs typeface="Cambria Math" pitchFamily="34" charset="-120"/>
                      </a:rPr>
                      <m:t>𝑔</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smtClean="0">
                        <a:solidFill>
                          <a:srgbClr val="000000"/>
                        </a:solidFill>
                        <a:latin typeface="Cambria Math" pitchFamily="34" charset="0"/>
                        <a:ea typeface="Cambria Math" pitchFamily="34" charset="-122"/>
                        <a:cs typeface="Cambria Math" pitchFamily="34" charset="-120"/>
                      </a:rPr>
                      <m:t>𝑔</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smtClean="0">
                        <a:solidFill>
                          <a:srgbClr val="000000"/>
                        </a:solidFill>
                        <a:latin typeface="Cambria Math" pitchFamily="34" charset="0"/>
                        <a:ea typeface="Cambria Math" pitchFamily="34" charset="-122"/>
                        <a:cs typeface="Cambria Math" pitchFamily="34" charset="-120"/>
                      </a:rPr>
                      <m:t>𝑔</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smtClean="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6_BD.7_3#1e8d7f5a8.choices?htil=1&amp;vop=1&amp;pid=ce8b92b72&amp;color=0,0,0&amp;bbb=1&amp;hs=1"/>
              <p:cNvSpPr>
                <a:spLocks noRot="1" noChangeAspect="1" noMove="1" noResize="1" noEditPoints="1" noAdjustHandles="1" noChangeArrowheads="1" noChangeShapeType="1" noTextEdit="1"/>
              </p:cNvSpPr>
              <p:nvPr/>
            </p:nvSpPr>
            <p:spPr>
              <a:xfrm>
                <a:off x="832104" y="3200528"/>
                <a:ext cx="8595360" cy="471488"/>
              </a:xfrm>
              <a:prstGeom prst="rect">
                <a:avLst/>
              </a:prstGeom>
              <a:blipFill>
                <a:blip r:embed="rId5"/>
                <a:stretch>
                  <a:fillRect l="-1702" b="-1818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6_AS.9_1#1e8d7f5a8?vop=1&amp;pid=ce8b92b72&amp;color=0,0,0&amp;bbb=1&amp;hb=1&amp;hs=1"/>
              <p:cNvSpPr/>
              <p:nvPr/>
            </p:nvSpPr>
            <p:spPr>
              <a:xfrm>
                <a:off x="832104" y="3683128"/>
                <a:ext cx="10533888" cy="1055688"/>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【解析】质量为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的物体放在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位置，向心力为零，重力等于万有引力，即</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𝐺</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位置</a:t>
                </a:r>
                <a:r>
                  <a:rPr lang="en-US" altLang="zh-CN" sz="1800" b="0" i="0">
                    <a:solidFill>
                      <a:srgbClr val="000000"/>
                    </a:solidFill>
                    <a:latin typeface="微软雅黑" pitchFamily="34" charset="0"/>
                    <a:ea typeface="微软雅黑" pitchFamily="34" charset="-122"/>
                    <a:cs typeface="微软雅黑" pitchFamily="34" charset="-120"/>
                  </a:rPr>
                  <a:t>，有</a:t>
                </a:r>
              </a:p>
              <a:p>
                <a:pPr latinLnBrk="1">
                  <a:lnSpc>
                    <a:spcPts val="3800"/>
                  </a:lnSpc>
                </a:pP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𝐺</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𝑀𝑚</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𝑅</m:t>
                            </m:r>
                          </m:e>
                          <m:sup>
                            <m:r>
                              <a:rPr lang="en-US" altLang="zh-CN" b="0" i="0">
                                <a:solidFill>
                                  <a:srgbClr val="000000"/>
                                </a:solidFill>
                                <a:latin typeface="Cambria Math" pitchFamily="34" charset="0"/>
                                <a:ea typeface="Cambria Math" pitchFamily="34" charset="-122"/>
                                <a:cs typeface="Cambria Math" pitchFamily="34" charset="-120"/>
                              </a:rPr>
                              <m:t>2</m:t>
                            </m:r>
                          </m:sup>
                        </m:sSup>
                      </m:den>
                    </m:f>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𝑚</m:t>
                    </m:r>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4</m:t>
                        </m:r>
                      </m:den>
                    </m:f>
                    <m:r>
                      <a:rPr lang="en-US" altLang="zh-CN" b="0" i="0" smtClean="0">
                        <a:solidFill>
                          <a:srgbClr val="000000"/>
                        </a:solidFill>
                        <a:latin typeface="Cambria Math" pitchFamily="34" charset="0"/>
                        <a:ea typeface="Cambria Math" pitchFamily="34" charset="-122"/>
                        <a:cs typeface="Cambria Math" pitchFamily="34" charset="-120"/>
                      </a:rPr>
                      <m:t>𝑔</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𝑚</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𝜔</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𝑅</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𝐸</m:t>
                    </m:r>
                  </m:oMath>
                </a14:m>
                <a:r>
                  <a:rPr lang="en-US" altLang="zh-CN" b="0" i="0" dirty="0">
                    <a:solidFill>
                      <a:srgbClr val="000000"/>
                    </a:solidFill>
                    <a:latin typeface="微软雅黑" pitchFamily="34" charset="0"/>
                    <a:ea typeface="微软雅黑" pitchFamily="34" charset="-122"/>
                    <a:cs typeface="微软雅黑" pitchFamily="34" charset="-120"/>
                  </a:rPr>
                  <a:t>位置的向心加速度为</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m:rPr>
                            <m:sty m:val="p"/>
                          </m:rPr>
                          <a:rPr lang="en-US" altLang="zh-CN" b="0" i="0">
                            <a:solidFill>
                              <a:srgbClr val="000000"/>
                            </a:solidFill>
                            <a:latin typeface="Cambria Math" pitchFamily="34" charset="0"/>
                            <a:ea typeface="Cambria Math" pitchFamily="34" charset="-122"/>
                            <a:cs typeface="Cambria Math" pitchFamily="34" charset="-120"/>
                          </a:rPr>
                          <m:t>n</m:t>
                        </m:r>
                      </m:sub>
                    </m:sSub>
                    <m:r>
                      <a:rPr lang="en-US" altLang="zh-CN" b="0" i="0" smtClean="0">
                        <a:solidFill>
                          <a:srgbClr val="000000"/>
                        </a:solidFill>
                        <a:latin typeface="Cambria Math" pitchFamily="34" charset="0"/>
                        <a:ea typeface="Cambria Math" pitchFamily="34" charset="-122"/>
                        <a:cs typeface="Cambria Math" pitchFamily="34" charset="-120"/>
                      </a:rPr>
                      <m:t>=</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𝜔</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𝑅</m:t>
                    </m:r>
                    <m:r>
                      <m:rPr>
                        <m:sty m:val="p"/>
                      </m:rPr>
                      <a:rPr lang="en-US" altLang="zh-CN" b="0" i="0" smtClean="0">
                        <a:solidFill>
                          <a:srgbClr val="000000"/>
                        </a:solidFill>
                        <a:latin typeface="Cambria Math" pitchFamily="34" charset="0"/>
                        <a:ea typeface="Cambria Math" pitchFamily="34" charset="-122"/>
                        <a:cs typeface="Cambria Math" pitchFamily="34" charset="-120"/>
                      </a:rPr>
                      <m:t>cos</m:t>
                    </m:r>
                    <m:r>
                      <m:rPr>
                        <m:nor/>
                      </m:rPr>
                      <a:rPr lang="en-US" altLang="zh-CN" b="0" i="0" smtClean="0">
                        <a:solidFill>
                          <a:srgbClr val="000000"/>
                        </a:solidFill>
                        <a:latin typeface="Cambria Math" pitchFamily="34" charset="0"/>
                        <a:ea typeface="Cambria Math" pitchFamily="34" charset="-122"/>
                        <a:cs typeface="Cambria Math" pitchFamily="34" charset="-120"/>
                      </a:rPr>
                      <m:t> </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30</m:t>
                        </m:r>
                      </m:e>
                      <m:sup>
                        <m:r>
                          <a:rPr lang="en-US" altLang="zh-CN" b="0" i="0">
                            <a:solidFill>
                              <a:srgbClr val="000000"/>
                            </a:solidFill>
                            <a:latin typeface="Cambria Math" pitchFamily="34" charset="0"/>
                            <a:ea typeface="Cambria Math" pitchFamily="34" charset="-122"/>
                            <a:cs typeface="Cambria Math" pitchFamily="34" charset="-120"/>
                          </a:rPr>
                          <m:t>∘</m:t>
                        </m:r>
                      </m:sup>
                    </m:sSup>
                  </m:oMath>
                </a14:m>
                <a:r>
                  <a:rPr lang="en-US" altLang="zh-CN" b="0" i="0" dirty="0">
                    <a:solidFill>
                      <a:srgbClr val="000000"/>
                    </a:solidFill>
                    <a:latin typeface="微软雅黑" pitchFamily="34" charset="0"/>
                    <a:ea typeface="微软雅黑" pitchFamily="34" charset="-122"/>
                    <a:cs typeface="微软雅黑" pitchFamily="34" charset="-120"/>
                  </a:rPr>
                  <a:t>，代入解得</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m:rPr>
                            <m:sty m:val="p"/>
                          </m:rPr>
                          <a:rPr lang="en-US" altLang="zh-CN" b="0" i="0">
                            <a:solidFill>
                              <a:srgbClr val="000000"/>
                            </a:solidFill>
                            <a:latin typeface="Cambria Math" pitchFamily="34" charset="0"/>
                            <a:ea typeface="Cambria Math" pitchFamily="34" charset="-122"/>
                            <a:cs typeface="Cambria Math" pitchFamily="34" charset="-120"/>
                          </a:rPr>
                          <m:t>n</m:t>
                        </m:r>
                      </m:sub>
                    </m:sSub>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3</m:t>
                            </m:r>
                          </m:e>
                        </m:rad>
                      </m:num>
                      <m:den>
                        <m:r>
                          <a:rPr lang="en-US" altLang="zh-CN" b="0" i="0">
                            <a:solidFill>
                              <a:srgbClr val="000000"/>
                            </a:solidFill>
                            <a:latin typeface="Cambria Math" pitchFamily="34" charset="0"/>
                            <a:ea typeface="Cambria Math" pitchFamily="34" charset="-122"/>
                            <a:cs typeface="Cambria Math" pitchFamily="34" charset="-120"/>
                          </a:rPr>
                          <m:t>8</m:t>
                        </m:r>
                      </m:den>
                    </m:f>
                    <m:r>
                      <a:rPr lang="en-US" altLang="zh-CN" b="0" i="0" smtClean="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，故B正确.</a:t>
                </a:r>
                <a:endParaRPr lang="en-US" altLang="zh-CN" dirty="0">
                  <a:solidFill>
                    <a:srgbClr val="000000"/>
                  </a:solidFill>
                </a:endParaRPr>
              </a:p>
            </p:txBody>
          </p:sp>
        </mc:Choice>
        <mc:Fallback>
          <p:sp>
            <p:nvSpPr>
              <p:cNvPr id="6" name="QC_6_AS.9_1#1e8d7f5a8?vop=1&amp;pid=ce8b92b72&amp;color=0,0,0&amp;bbb=1&amp;hb=1&amp;hs=1"/>
              <p:cNvSpPr>
                <a:spLocks noRot="1" noChangeAspect="1" noMove="1" noResize="1" noEditPoints="1" noAdjustHandles="1" noChangeArrowheads="1" noChangeShapeType="1" noTextEdit="1"/>
              </p:cNvSpPr>
              <p:nvPr/>
            </p:nvSpPr>
            <p:spPr>
              <a:xfrm>
                <a:off x="832104" y="3683128"/>
                <a:ext cx="10533888" cy="1055688"/>
              </a:xfrm>
              <a:prstGeom prst="rect">
                <a:avLst/>
              </a:prstGeom>
              <a:blipFill>
                <a:blip r:embed="rId6"/>
                <a:stretch>
                  <a:fillRect l="-1389" b="-809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10_1#1e8d7f5a8?vop=1&amp;pid=ce8b92b72&amp;color=0,0,0&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注意说明</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物体随星球自转需要的向心力</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楷体" pitchFamily="34" charset="-122"/>
                    <a:cs typeface="微软雅黑" pitchFamily="34" charset="-120"/>
                  </a:rPr>
                  <a:t>是物体旋转轨道的半径</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不是星球半径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在两极</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处</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𝑟</m:t>
                    </m:r>
                    <m:r>
                      <a:rPr lang="en-US" altLang="zh-CN" b="0" i="0">
                        <a:solidFill>
                          <a:srgbClr val="000000"/>
                        </a:solidFill>
                        <a:latin typeface="Cambria Math" pitchFamily="34" charset="0"/>
                        <a:ea typeface="Cambria Math" pitchFamily="34" charset="-122"/>
                        <a:cs typeface="Cambria Math" pitchFamily="34" charset="-120"/>
                      </a:rPr>
                      <m:t>=0</m:t>
                    </m:r>
                  </m:oMath>
                </a14:m>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在赤道处</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𝑟</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𝑅</m:t>
                    </m:r>
                  </m:oMath>
                </a14:m>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在其他纬度处</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0&lt;</m:t>
                    </m:r>
                    <m:r>
                      <a:rPr lang="en-US" altLang="zh-CN" b="0" i="0">
                        <a:solidFill>
                          <a:srgbClr val="000000"/>
                        </a:solidFill>
                        <a:latin typeface="Cambria Math" pitchFamily="34" charset="0"/>
                        <a:ea typeface="Cambria Math" pitchFamily="34" charset="-122"/>
                        <a:cs typeface="Cambria Math" pitchFamily="34" charset="-120"/>
                      </a:rPr>
                      <m:t>𝑟</m:t>
                    </m:r>
                    <m:r>
                      <a:rPr lang="en-US" altLang="zh-CN" b="0" i="0">
                        <a:solidFill>
                          <a:srgbClr val="000000"/>
                        </a:solidFill>
                        <a:latin typeface="Cambria Math" pitchFamily="34" charset="0"/>
                        <a:ea typeface="Cambria Math" pitchFamily="34" charset="-122"/>
                        <a:cs typeface="Cambria Math" pitchFamily="34" charset="-120"/>
                      </a:rPr>
                      <m:t>&lt;</m:t>
                    </m:r>
                    <m:r>
                      <a:rPr lang="en-US" altLang="zh-CN"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EX.10_1#1e8d7f5a8?vop=1&amp;pid=ce8b92b72&amp;color=0,0,0&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174" b="-19048"/>
                </a:stretch>
              </a:blipFill>
              <a:ln/>
            </p:spPr>
            <p:txBody>
              <a:bodyPr/>
              <a:lstStyle/>
              <a:p>
                <a:r>
                  <a:rPr lang="zh-CN" altLang="en-US">
                    <a:noFill/>
                  </a:rPr>
                  <a:t> </a:t>
                </a:r>
              </a:p>
            </p:txBody>
          </p:sp>
        </mc:Fallback>
      </mc:AlternateContent>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1_1#ab1cf3441?vop=1&amp;pid=97391420d&amp;color=0,0,0&amp;bt=1&amp;bbb=1&amp;hb=1"/>
              <p:cNvSpPr/>
              <p:nvPr/>
            </p:nvSpPr>
            <p:spPr>
              <a:xfrm>
                <a:off x="832104" y="1508760"/>
                <a:ext cx="10533888" cy="935355"/>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一颗在地球赤道上空做匀速圆周运动的人造卫星，其加速度为地球表面重力加速度的</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.已知地球半径为</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，不考虑其自转，</a:t>
                </a:r>
                <a:r>
                  <a:rPr lang="en-US" altLang="zh-CN" b="0" i="0">
                    <a:solidFill>
                      <a:srgbClr val="000000"/>
                    </a:solidFill>
                    <a:latin typeface="微软雅黑" pitchFamily="34" charset="0"/>
                    <a:ea typeface="微软雅黑" pitchFamily="34" charset="-122"/>
                    <a:cs typeface="微软雅黑" pitchFamily="34" charset="-120"/>
                  </a:rPr>
                  <a:t>则该卫星离地面的高度为(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11_1#ab1cf3441?vop=1&amp;pid=97391420d&amp;color=0,0,0&amp;bt=1&amp;bbb=1&amp;hb=1"/>
              <p:cNvSpPr>
                <a:spLocks noRot="1" noChangeAspect="1" noMove="1" noResize="1" noEditPoints="1" noAdjustHandles="1" noChangeArrowheads="1" noChangeShapeType="1" noTextEdit="1"/>
              </p:cNvSpPr>
              <p:nvPr/>
            </p:nvSpPr>
            <p:spPr>
              <a:xfrm>
                <a:off x="832104" y="1508760"/>
                <a:ext cx="10533888" cy="935355"/>
              </a:xfrm>
              <a:prstGeom prst="rect">
                <a:avLst/>
              </a:prstGeom>
              <a:blipFill>
                <a:blip r:embed="rId3"/>
                <a:stretch>
                  <a:fillRect l="-1389" r="-1331" b="-15033"/>
                </a:stretch>
              </a:blipFill>
              <a:ln/>
            </p:spPr>
            <p:txBody>
              <a:bodyPr/>
              <a:lstStyle/>
              <a:p>
                <a:r>
                  <a:rPr lang="zh-CN" altLang="en-US">
                    <a:noFill/>
                  </a:rPr>
                  <a:t> </a:t>
                </a:r>
              </a:p>
            </p:txBody>
          </p:sp>
        </mc:Fallback>
      </mc:AlternateContent>
      <p:sp>
        <p:nvSpPr>
          <p:cNvPr id="3" name="QC_6_AN.12_1#ab1cf3441.bracket?vop=1&amp;pid=97391420d&amp;color=0,0,0&amp;vpa=4"/>
          <p:cNvSpPr/>
          <p:nvPr/>
        </p:nvSpPr>
        <p:spPr>
          <a:xfrm>
            <a:off x="5511578" y="207962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4" name="QC_6_BD.11_2#ab1cf3441.choices?vop=1&amp;pid=97391420d&amp;color=0,0,0&amp;bbb=1"/>
              <p:cNvSpPr/>
              <p:nvPr/>
            </p:nvSpPr>
            <p:spPr>
              <a:xfrm>
                <a:off x="832104" y="2493390"/>
                <a:ext cx="10533888" cy="356235"/>
              </a:xfrm>
              <a:prstGeom prst="rect">
                <a:avLst/>
              </a:prstGeom>
              <a:noFill/>
              <a:ln/>
            </p:spPr>
            <p:txBody>
              <a:bodyPr wrap="none" lIns="0" tIns="0" rIns="0" bIns="0" rtlCol="0" anchor="t"/>
              <a:lstStyle/>
              <a:p>
                <a:pPr latinLnBrk="1">
                  <a:lnSpc>
                    <a:spcPts val="3200"/>
                  </a:lnSpc>
                  <a:tabLst>
                    <a:tab pos="2611247" algn="l"/>
                    <a:tab pos="5311394" algn="l"/>
                    <a:tab pos="80242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6_BD.11_2#ab1cf3441.choices?vop=1&amp;pid=97391420d&amp;color=0,0,0&amp;bbb=1"/>
              <p:cNvSpPr>
                <a:spLocks noRot="1" noChangeAspect="1" noMove="1" noResize="1" noEditPoints="1" noAdjustHandles="1" noChangeArrowheads="1" noChangeShapeType="1" noTextEdit="1"/>
              </p:cNvSpPr>
              <p:nvPr/>
            </p:nvSpPr>
            <p:spPr>
              <a:xfrm>
                <a:off x="832104" y="2493390"/>
                <a:ext cx="10533888" cy="356235"/>
              </a:xfrm>
              <a:prstGeom prst="rect">
                <a:avLst/>
              </a:prstGeom>
              <a:blipFill>
                <a:blip r:embed="rId4"/>
                <a:stretch>
                  <a:fillRect l="-1389" b="-4310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13_1#ab1cf3441?vop=1&amp;pid=97391420d&amp;color=0,0,0&amp;bbb=1&amp;hb=1"/>
              <p:cNvSpPr/>
              <p:nvPr/>
            </p:nvSpPr>
            <p:spPr>
              <a:xfrm>
                <a:off x="832104" y="2854007"/>
                <a:ext cx="10533888" cy="838264"/>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【解析】对地面上质量为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的物体，忽略地球自转的影响，重力等于万有引力</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大招攻略</a:t>
                </a:r>
                <a:r>
                  <a:rPr lang="en-US" altLang="zh-CN" sz="1800" b="0" i="0">
                    <a:solidFill>
                      <a:srgbClr val="00A0AF"/>
                    </a:solidFill>
                    <a:latin typeface="微软雅黑" pitchFamily="34" charset="0"/>
                    <a:ea typeface="楷体" pitchFamily="34" charset="-122"/>
                    <a:cs typeface="微软雅黑" pitchFamily="34" charset="-120"/>
                  </a:rPr>
                  <a:t>17</a:t>
                </a:r>
                <a:r>
                  <a:rPr lang="en-US" altLang="zh-CN" sz="1800" b="0" i="0">
                    <a:solidFill>
                      <a:srgbClr val="00A0AF"/>
                    </a:solidFill>
                    <a:latin typeface="SimSun" pitchFamily="34" charset="0"/>
                    <a:ea typeface="SimSun" pitchFamily="34" charset="-122"/>
                    <a:cs typeface="SimSun" pitchFamily="34" charset="-120"/>
                  </a:rPr>
                  <a:t> </a:t>
                </a:r>
                <a:r>
                  <a:rPr lang="en-US" altLang="zh-CN" sz="1800" b="0" i="0">
                    <a:solidFill>
                      <a:srgbClr val="00A0AF"/>
                    </a:solidFill>
                    <a:latin typeface="微软雅黑" pitchFamily="34" charset="0"/>
                    <a:ea typeface="楷体" pitchFamily="34" charset="-122"/>
                    <a:cs typeface="微软雅黑" pitchFamily="34" charset="-120"/>
                  </a:rPr>
                  <a:t>万有引力与</a:t>
                </a:r>
              </a:p>
              <a:p>
                <a:pPr latinLnBrk="1">
                  <a:lnSpc>
                    <a:spcPts val="3300"/>
                  </a:lnSpc>
                </a:pPr>
                <a:r>
                  <a:rPr lang="en-US" altLang="zh-CN" b="0" i="0">
                    <a:solidFill>
                      <a:srgbClr val="00A0AF"/>
                    </a:solidFill>
                    <a:latin typeface="微软雅黑" pitchFamily="34" charset="0"/>
                    <a:ea typeface="楷体" pitchFamily="34" charset="-122"/>
                    <a:cs typeface="微软雅黑" pitchFamily="34" charset="-120"/>
                  </a:rPr>
                  <a:t>重力的关系</a:t>
                </a:r>
                <a:r>
                  <a:rPr lang="en-US" altLang="zh-CN" b="0" i="0" dirty="0">
                    <a:solidFill>
                      <a:srgbClr val="00A0AF"/>
                    </a:solidFill>
                    <a:latin typeface="微软雅黑" pitchFamily="34" charset="0"/>
                    <a:ea typeface="楷体"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𝑚𝑔</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𝐺</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𝑀𝑚</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𝑅</m:t>
                            </m:r>
                          </m:e>
                          <m:sup>
                            <m:r>
                              <a:rPr lang="en-US" altLang="zh-CN" b="0" i="0">
                                <a:solidFill>
                                  <a:srgbClr val="000000"/>
                                </a:solidFill>
                                <a:latin typeface="Cambria Math" pitchFamily="34" charset="0"/>
                                <a:ea typeface="Cambria Math" pitchFamily="34" charset="-122"/>
                                <a:cs typeface="Cambria Math" pitchFamily="34" charset="-120"/>
                              </a:rPr>
                              <m:t>2</m:t>
                            </m:r>
                          </m:sup>
                        </m:sSup>
                      </m:den>
                    </m:f>
                  </m:oMath>
                </a14:m>
                <a:r>
                  <a:rPr lang="en-US" altLang="zh-CN" b="0" i="0" dirty="0">
                    <a:solidFill>
                      <a:srgbClr val="000000"/>
                    </a:solidFill>
                    <a:latin typeface="微软雅黑" pitchFamily="34" charset="0"/>
                    <a:ea typeface="微软雅黑" pitchFamily="34" charset="-122"/>
                    <a:cs typeface="微软雅黑" pitchFamily="34" charset="-120"/>
                  </a:rPr>
                  <a:t>；对质量为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𝑚</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微软雅黑" pitchFamily="34" charset="-122"/>
                    <a:cs typeface="微软雅黑" pitchFamily="34" charset="-120"/>
                  </a:rPr>
                  <a:t>的人造卫星有</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9</m:t>
                        </m:r>
                      </m:den>
                    </m:f>
                    <m:r>
                      <a:rPr lang="en-US" altLang="zh-CN" b="0" i="0">
                        <a:solidFill>
                          <a:srgbClr val="000000"/>
                        </a:solidFill>
                        <a:latin typeface="Cambria Math" pitchFamily="34" charset="0"/>
                        <a:ea typeface="Cambria Math" pitchFamily="34" charset="-122"/>
                        <a:cs typeface="Cambria Math" pitchFamily="34" charset="-120"/>
                      </a:rPr>
                      <m:t>𝑚</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𝐺𝑀𝑚</m:t>
                        </m:r>
                        <m:r>
                          <a:rPr lang="en-US" altLang="zh-CN" b="0" i="0">
                            <a:solidFill>
                              <a:srgbClr val="000000"/>
                            </a:solidFill>
                            <a:latin typeface="Cambria Math" pitchFamily="34" charset="0"/>
                            <a:ea typeface="Cambria Math" pitchFamily="34" charset="-122"/>
                            <a:cs typeface="Cambria Math" pitchFamily="34" charset="-120"/>
                          </a:rPr>
                          <m:t>′</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𝑅</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h</m:t>
                                </m:r>
                              </m:e>
                            </m:d>
                          </m:e>
                          <m:sup>
                            <m:r>
                              <a:rPr lang="en-US" altLang="zh-CN" b="0" i="0">
                                <a:solidFill>
                                  <a:srgbClr val="000000"/>
                                </a:solidFill>
                                <a:latin typeface="Cambria Math" pitchFamily="34" charset="0"/>
                                <a:ea typeface="Cambria Math" pitchFamily="34" charset="-122"/>
                                <a:cs typeface="Cambria Math" pitchFamily="34" charset="-120"/>
                              </a:rPr>
                              <m:t>2</m:t>
                            </m:r>
                          </m:sup>
                        </m:sSup>
                      </m:den>
                    </m:f>
                  </m:oMath>
                </a14:m>
                <a:r>
                  <a:rPr lang="en-US" altLang="zh-CN"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h</m:t>
                    </m:r>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，故B正确.</a:t>
                </a:r>
                <a:endParaRPr lang="en-US" altLang="zh-CN" dirty="0"/>
              </a:p>
            </p:txBody>
          </p:sp>
        </mc:Choice>
        <mc:Fallback>
          <p:sp>
            <p:nvSpPr>
              <p:cNvPr id="5" name="QC_6_AS.13_1#ab1cf3441?vop=1&amp;pid=97391420d&amp;color=0,0,0&amp;bbb=1&amp;hb=1"/>
              <p:cNvSpPr>
                <a:spLocks noRot="1" noChangeAspect="1" noMove="1" noResize="1" noEditPoints="1" noAdjustHandles="1" noChangeArrowheads="1" noChangeShapeType="1" noTextEdit="1"/>
              </p:cNvSpPr>
              <p:nvPr/>
            </p:nvSpPr>
            <p:spPr>
              <a:xfrm>
                <a:off x="832104" y="2854007"/>
                <a:ext cx="10533888" cy="838264"/>
              </a:xfrm>
              <a:prstGeom prst="rect">
                <a:avLst/>
              </a:prstGeom>
              <a:blipFill>
                <a:blip r:embed="rId5"/>
                <a:stretch>
                  <a:fillRect l="-1389" r="-289" b="-6522"/>
                </a:stretch>
              </a:blipFill>
              <a:ln/>
            </p:spPr>
            <p:txBody>
              <a:bodyPr/>
              <a:lstStyle/>
              <a:p>
                <a:r>
                  <a:rPr lang="zh-CN" altLang="en-US">
                    <a:noFill/>
                  </a:rPr>
                  <a:t> </a:t>
                </a:r>
              </a:p>
            </p:txBody>
          </p:sp>
        </mc:Fallback>
      </mc:AlternateContent>
      <p:sp>
        <p:nvSpPr>
          <p:cNvPr id="6" name="QC_6_AS.13_1#ab1cf3441?vop=1&amp;pid=97391420d&amp;color=0,0,0&amp;bbb=1&amp;hb=1&amp;uw=1">
            <a:extLst>
              <a:ext uri="{FF2B5EF4-FFF2-40B4-BE49-F238E27FC236}">
                <a16:creationId xmlns:a16="http://schemas.microsoft.com/office/drawing/2014/main" id="{1E6A8481-C4B9-8FE9-4016-3DD1E262292D}"/>
              </a:ext>
            </a:extLst>
          </p:cNvPr>
          <p:cNvSpPr/>
          <p:nvPr/>
        </p:nvSpPr>
        <p:spPr>
          <a:xfrm>
            <a:off x="4457129" y="2853785"/>
            <a:ext cx="4114863"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bg/>
                                          </p:spTgt>
                                        </p:tgtEl>
                                        <p:attrNameLst>
                                          <p:attrName>style.visibility</p:attrName>
                                        </p:attrNameLst>
                                      </p:cBhvr>
                                      <p:to>
                                        <p:strVal val="visible"/>
                                      </p:to>
                                    </p:set>
                                    <p:anim calcmode="lin" valueType="num">
                                      <p:cBhvr additive="base">
                                        <p:cTn id="2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6">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0" end="0"/>
                                            </p:txEl>
                                          </p:spTgt>
                                        </p:tgtEl>
                                        <p:attrNameLst>
                                          <p:attrName>style.visibility</p:attrName>
                                        </p:attrNameLst>
                                      </p:cBhvr>
                                      <p:to>
                                        <p:strVal val="visible"/>
                                      </p:to>
                                    </p:set>
                                    <p:anim calcmode="lin" valueType="num">
                                      <p:cBhvr additive="base">
                                        <p:cTn id="3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14_1#ab1cf3441?vop=1&amp;pid=97391420d&amp;color=0,0,0&amp;bt=1&amp;bbb=1"/>
              <p:cNvSpPr/>
              <p:nvPr/>
            </p:nvSpPr>
            <p:spPr>
              <a:xfrm>
                <a:off x="832104" y="1512000"/>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注意说明</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忽略地球自转的影响</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重力等于万有引力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注意求解距地面高</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楷体" pitchFamily="34" charset="-122"/>
                    <a:cs typeface="微软雅黑" pitchFamily="34" charset="-120"/>
                  </a:rPr>
                  <a:t>处的万有引力时</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6_EX.14_1#ab1cf3441?vop=1&amp;pid=97391420d&amp;color=0,0,0&amp;bt=1&amp;bbb=1"/>
              <p:cNvSpPr>
                <a:spLocks noRot="1" noChangeAspect="1" noMove="1" noResize="1" noEditPoints="1" noAdjustHandles="1" noChangeArrowheads="1" noChangeShapeType="1" noTextEdit="1"/>
              </p:cNvSpPr>
              <p:nvPr/>
            </p:nvSpPr>
            <p:spPr>
              <a:xfrm>
                <a:off x="832104" y="1512000"/>
                <a:ext cx="10533888" cy="360680"/>
              </a:xfrm>
              <a:prstGeom prst="rect">
                <a:avLst/>
              </a:prstGeom>
              <a:blipFill>
                <a:blip r:embed="rId3"/>
                <a:stretch>
                  <a:fillRect l="-1389" t="-3390" b="-40678"/>
                </a:stretch>
              </a:blipFill>
              <a:ln/>
            </p:spPr>
            <p:txBody>
              <a:bodyPr/>
              <a:lstStyle/>
              <a:p>
                <a:r>
                  <a:rPr lang="zh-CN" altLang="en-US">
                    <a:noFill/>
                  </a:rPr>
                  <a:t> </a:t>
                </a:r>
              </a:p>
            </p:txBody>
          </p:sp>
        </mc:Fallback>
      </mc:AlternateContent>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606</Words>
  <Application>Microsoft Office PowerPoint</Application>
  <PresentationFormat>宽屏</PresentationFormat>
  <Paragraphs>73</Paragraphs>
  <Slides>12</Slides>
  <Notes>12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12</vt:i4>
      </vt:variant>
    </vt:vector>
  </HeadingPairs>
  <TitlesOfParts>
    <vt:vector size="19"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2025-10-29T06:14:54Z</dcterms:created>
  <dcterms:modified xsi:type="dcterms:W3CDTF">2025-10-29T06:16:24Z</dcterms:modified>
  <cp:category/>
  <cp:contentStatus/>
</cp:coreProperties>
</file>